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8" r:id="rId4"/>
    <p:sldId id="259" r:id="rId5"/>
    <p:sldId id="261" r:id="rId6"/>
    <p:sldId id="269" r:id="rId7"/>
    <p:sldId id="257" r:id="rId8"/>
    <p:sldId id="2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2EB47-6E21-495C-8547-524F63B4DE3E}" v="1" dt="2023-03-06T09:25:27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Rosaria Russo" userId="7cb69a43-dd13-430a-9317-3fdd3fabb146" providerId="ADAL" clId="{4502EB47-6E21-495C-8547-524F63B4DE3E}"/>
    <pc:docChg chg="addSld modSld">
      <pc:chgData name="Maria Rosaria Russo" userId="7cb69a43-dd13-430a-9317-3fdd3fabb146" providerId="ADAL" clId="{4502EB47-6E21-495C-8547-524F63B4DE3E}" dt="2023-03-06T09:25:27.233" v="0"/>
      <pc:docMkLst>
        <pc:docMk/>
      </pc:docMkLst>
      <pc:sldChg chg="add">
        <pc:chgData name="Maria Rosaria Russo" userId="7cb69a43-dd13-430a-9317-3fdd3fabb146" providerId="ADAL" clId="{4502EB47-6E21-495C-8547-524F63B4DE3E}" dt="2023-03-06T09:25:27.233" v="0"/>
        <pc:sldMkLst>
          <pc:docMk/>
          <pc:sldMk cId="0" sldId="257"/>
        </pc:sldMkLst>
      </pc:sldChg>
      <pc:sldChg chg="add">
        <pc:chgData name="Maria Rosaria Russo" userId="7cb69a43-dd13-430a-9317-3fdd3fabb146" providerId="ADAL" clId="{4502EB47-6E21-495C-8547-524F63B4DE3E}" dt="2023-03-06T09:25:27.233" v="0"/>
        <pc:sldMkLst>
          <pc:docMk/>
          <pc:sldMk cId="0" sldId="25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54-1A4C-A0B0-A2E75451F5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54-1A4C-A0B0-A2E75451F5A9}"/>
              </c:ext>
            </c:extLst>
          </c:dPt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DEDBF0-E7A1-1245-A65C-0B5054166963}" type="CATEGORYNAME">
                      <a:rPr lang="en-US" smtClean="0"/>
                      <a:pPr>
                        <a:defRPr sz="1800" b="1" i="0" u="none" strike="noStrike" kern="1200" spc="0" baseline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dirty="0"/>
                      <a:t> +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54-1A4C-A0B0-A2E75451F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Foglio2!$A$2:$A$3</c:f>
              <c:strCache>
                <c:ptCount val="2"/>
                <c:pt idx="0">
                  <c:v>FESR</c:v>
                </c:pt>
                <c:pt idx="1">
                  <c:v>FSE</c:v>
                </c:pt>
              </c:strCache>
            </c:strRef>
          </c:cat>
          <c:val>
            <c:numRef>
              <c:f>Foglio2!$B$2:$B$3</c:f>
              <c:numCache>
                <c:formatCode>General</c:formatCode>
                <c:ptCount val="2"/>
                <c:pt idx="0">
                  <c:v>681</c:v>
                </c:pt>
                <c:pt idx="1">
                  <c:v>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54-1A4C-A0B0-A2E75451F5A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0.29186</cdr:x>
      <cdr:y>0.38036</cdr:y>
    </cdr:from>
    <cdr:to>
      <cdr:x>0.49186</cdr:x>
      <cdr:y>0.51925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5111298F-4326-4010-BA90-2A8A6027D0F6}"/>
            </a:ext>
          </a:extLst>
        </cdr:cNvPr>
        <cdr:cNvSpPr txBox="1"/>
      </cdr:nvSpPr>
      <cdr:spPr>
        <a:xfrm xmlns:a="http://schemas.openxmlformats.org/drawingml/2006/main">
          <a:off x="1447800" y="1166574"/>
          <a:ext cx="992124" cy="425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>
              <a:solidFill>
                <a:schemeClr val="bg1"/>
              </a:solidFill>
            </a:rPr>
            <a:t>406 Mln</a:t>
          </a:r>
        </a:p>
      </cdr:txBody>
    </cdr:sp>
  </cdr:relSizeAnchor>
  <cdr:relSizeAnchor xmlns:cdr="http://schemas.openxmlformats.org/drawingml/2006/chartDrawing">
    <cdr:from>
      <cdr:x>0.50167</cdr:x>
      <cdr:y>0.57917</cdr:y>
    </cdr:from>
    <cdr:to>
      <cdr:x>0.70353</cdr:x>
      <cdr:y>0.72639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26555AFC-25B5-4D6F-B8F5-6F3FBFA0A92A}"/>
            </a:ext>
          </a:extLst>
        </cdr:cNvPr>
        <cdr:cNvSpPr txBox="1"/>
      </cdr:nvSpPr>
      <cdr:spPr>
        <a:xfrm xmlns:a="http://schemas.openxmlformats.org/drawingml/2006/main">
          <a:off x="2488578" y="1776333"/>
          <a:ext cx="1001382" cy="4515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>
              <a:solidFill>
                <a:schemeClr val="bg1"/>
              </a:solidFill>
            </a:rPr>
            <a:t>681 Mln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60D83-E61B-4AE4-8C98-E4A56677562F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6F403-11FC-4BAE-8D67-5DE6058217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45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4C96869-D6FF-456D-8AF4-1DA0D8D00D9D}"/>
              </a:ext>
            </a:extLst>
          </p:cNvPr>
          <p:cNvCxnSpPr>
            <a:cxnSpLocks/>
          </p:cNvCxnSpPr>
          <p:nvPr userDrawn="1"/>
        </p:nvCxnSpPr>
        <p:spPr>
          <a:xfrm>
            <a:off x="719138" y="800100"/>
            <a:ext cx="10634662" cy="0"/>
          </a:xfrm>
          <a:prstGeom prst="line">
            <a:avLst/>
          </a:prstGeom>
          <a:ln w="41275">
            <a:solidFill>
              <a:schemeClr val="accent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Immagine 11">
            <a:extLst>
              <a:ext uri="{FF2B5EF4-FFF2-40B4-BE49-F238E27FC236}">
                <a16:creationId xmlns:a16="http://schemas.microsoft.com/office/drawing/2014/main" id="{1AD9FE65-94D2-4191-AC5E-8644C7C55E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90538"/>
            <a:ext cx="32004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F139B26-9FB5-4E11-A658-3C871A369262}"/>
              </a:ext>
            </a:extLst>
          </p:cNvPr>
          <p:cNvCxnSpPr>
            <a:cxnSpLocks/>
          </p:cNvCxnSpPr>
          <p:nvPr userDrawn="1"/>
        </p:nvCxnSpPr>
        <p:spPr>
          <a:xfrm>
            <a:off x="639763" y="6060931"/>
            <a:ext cx="10714037" cy="0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46EA3CC6-ACD3-4021-9C2A-3370FF567D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46" y="6126627"/>
            <a:ext cx="1307284" cy="7200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6337DD1D-2BF9-4630-8E2D-AD29FB151D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286" y="6156000"/>
            <a:ext cx="2880000" cy="582238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E67727A9-6D7B-4A3D-9CA5-9FEA29F4FA7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322" y="6109510"/>
            <a:ext cx="927273" cy="61200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7093A798-0341-400B-881F-3F99CEB8AA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379" y="6132167"/>
            <a:ext cx="886956" cy="612000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B74E319D-5393-4D94-8EB2-E4FBA40704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981" y="6138000"/>
            <a:ext cx="981819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4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FFE13-E30D-458E-AFED-1EDF2E50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730EFA-D2F3-4B10-A978-CFFCB9730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A3F865-90B0-4ED7-AB6B-BEE7ED0C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D1E4E7-617D-4E99-AE40-36710B06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E0415C-0A5B-47ED-8C26-3D056C8C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49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7DDEF2B-913A-4520-AA69-6A4DF49807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50126AD-89E7-4EA3-9D24-47FB1FB57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888FED-B52C-41A1-B280-3F798FE2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7F9C2C-F97C-45CB-946E-5528E389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0FA977-F093-4980-A38F-75CB4861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6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BAFA4-12CA-4A9D-B6D1-B5A6E33D3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06F0AF-F04D-4D15-965C-6FD39ECE1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7F7BCB-ED89-4062-8DFE-4E52B64E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F81FA9-7A79-4C26-AC29-EE11B9C1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33B45A-E4DF-4D37-A94F-3211D955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48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D82DE-007F-42E9-B159-B5767D9AA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B01D77-EC37-4B53-8374-152A2E109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8988A1-BC8C-45D4-84E8-669D3718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77FEFC-656A-4048-B4CD-C8E70696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428291-9597-464D-91DB-70AAE339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63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68271F-C8F2-4773-90DE-351A51872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8F0B48-C75B-4FE4-8A91-6DB4BDA62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51A4A1-4FD6-478A-B1E4-4AAC25675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54087F-4C03-43CE-858A-72C2479A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589C09-46B4-4099-95AE-77142DA4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27D7CD-7EAC-4824-A6D2-FE46F030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78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98B959-7AFE-4ABB-AAAA-4E61ACA7F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99121D-F2A6-468E-8F15-A9E908F91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87417CB-01D2-4E28-998F-D5ACBFBDA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9950D3-1929-4AFB-9769-A5D962118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16BAAEB-2F37-4A83-89FC-1FEDAD9DD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8675575-7865-4893-A19A-78A7D398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57548C-8476-4774-A931-98102812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60129D4-1E93-4697-849B-BC6A9923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65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E68876-D327-4064-BBDD-F3E15B7EE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B744A9-F375-4D36-8532-9B0952AD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F6E61-8A48-4B7A-9C86-1EB130D0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176FC1-67AA-4975-BFCF-0D1D7054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22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15E8C1-872E-43FE-BCBA-A3E2570EC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24717DE-23DB-4F45-A491-7E9A966F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32B19D4-142B-4EB1-AA1D-583EB260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81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74AE70-B58F-42A2-8E20-D55BD48D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FE9F1E-D7AE-48A9-A535-3EF1C78A2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B7F8CE-5CD4-4172-9B93-DDD65F13F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7F3B7A-55B0-4706-868B-E02227BC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14B36D-D30A-4885-86A5-C2CD50EE2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D62BCE-C22B-4AC7-B246-C061165A4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16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49CC32-3C09-4FF3-B819-0074908D1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9D3A11D-DA79-49FD-9AC0-07BC8DCA82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A89757-AB25-49D0-8901-02F1AF78A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A67E1A-ADDD-49BC-9325-E83492C4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5186BC-7498-434B-B09D-013B4025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CE4153-810E-49CE-B6AE-4F156877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51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DD48352-1BBB-48CA-A5E7-4E907EB9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47D595-359E-4B97-8DC7-424364B2E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94B39B-84A2-4947-9BEE-FD4772BBB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FF83-22B1-43B3-8300-023F81A372F4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EBEB8A-FCD4-4E70-967A-AFCC93ADB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63741-3F88-46BA-9578-63C45F090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E6345-4845-4AAB-82DF-D83EA4DFBA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2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ttotitolo 2">
            <a:extLst>
              <a:ext uri="{FF2B5EF4-FFF2-40B4-BE49-F238E27FC236}">
                <a16:creationId xmlns:a16="http://schemas.microsoft.com/office/drawing/2014/main" id="{204DB7D3-E81F-4EA1-9276-6E044886A43F}"/>
              </a:ext>
            </a:extLst>
          </p:cNvPr>
          <p:cNvSpPr txBox="1">
            <a:spLocks/>
          </p:cNvSpPr>
          <p:nvPr/>
        </p:nvSpPr>
        <p:spPr>
          <a:xfrm>
            <a:off x="2431877" y="2701580"/>
            <a:ext cx="7328243" cy="14653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cap="small" dirty="0">
                <a:solidFill>
                  <a:srgbClr val="002060"/>
                </a:solidFill>
              </a:rPr>
              <a:t>Presentazione dati</a:t>
            </a:r>
          </a:p>
          <a:p>
            <a:pPr marL="0" indent="0" algn="ctr">
              <a:buNone/>
            </a:pPr>
            <a:r>
              <a:rPr lang="it-IT" b="1" cap="small" dirty="0">
                <a:solidFill>
                  <a:srgbClr val="002060"/>
                </a:solidFill>
              </a:rPr>
              <a:t>Presidente Marco Marsilio</a:t>
            </a:r>
          </a:p>
        </p:txBody>
      </p:sp>
      <p:pic>
        <p:nvPicPr>
          <p:cNvPr id="11" name="Schermata 2022-09-08 alle 10.16.35.png" descr="Schermata 2022-09-08 alle 10.16.35.png">
            <a:extLst>
              <a:ext uri="{FF2B5EF4-FFF2-40B4-BE49-F238E27FC236}">
                <a16:creationId xmlns:a16="http://schemas.microsoft.com/office/drawing/2014/main" id="{F48EC4FD-64DE-46FA-B6CE-33CC9DDBD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706" y="883437"/>
            <a:ext cx="8310870" cy="404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Schermata 2022-09-08 alle 10.17.00.png" descr="Schermata 2022-09-08 alle 10.17.00.png">
            <a:extLst>
              <a:ext uri="{FF2B5EF4-FFF2-40B4-BE49-F238E27FC236}">
                <a16:creationId xmlns:a16="http://schemas.microsoft.com/office/drawing/2014/main" id="{9D5341C1-BBB9-4979-9923-50DDD74C1F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00" t="1960" r="59465" b="-1280"/>
          <a:stretch/>
        </p:blipFill>
        <p:spPr>
          <a:xfrm>
            <a:off x="5138302" y="1560367"/>
            <a:ext cx="1915396" cy="55146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53F065C-2E73-4480-8BFB-E6C7EB32EAA1}"/>
              </a:ext>
            </a:extLst>
          </p:cNvPr>
          <p:cNvSpPr txBox="1"/>
          <p:nvPr/>
        </p:nvSpPr>
        <p:spPr>
          <a:xfrm>
            <a:off x="3210115" y="4546119"/>
            <a:ext cx="6709525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Montserrat SemiBold" panose="00000700000000000000" pitchFamily="2" charset="0"/>
                <a:sym typeface="Helvetica"/>
              </a:rPr>
              <a:t>Comitato di sorveglianza Unico – </a:t>
            </a:r>
            <a:r>
              <a:rPr lang="it-IT" sz="2000" dirty="0">
                <a:solidFill>
                  <a:schemeClr val="accent6">
                    <a:lumMod val="50000"/>
                  </a:schemeClr>
                </a:solidFill>
                <a:latin typeface="Montserrat SemiBold" panose="00000700000000000000" pitchFamily="2" charset="0"/>
              </a:rPr>
              <a:t>07.03.2023</a:t>
            </a:r>
            <a:endParaRPr kumimoji="0" lang="it-IT" sz="2000" b="0" i="0" u="none" strike="noStrike" cap="none" spc="0" normalizeH="0" baseline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FillTx/>
              <a:latin typeface="Montserrat SemiBold" panose="00000700000000000000" pitchFamily="2" charset="0"/>
              <a:sym typeface="Helvetica"/>
            </a:endParaRPr>
          </a:p>
        </p:txBody>
      </p:sp>
      <p:pic>
        <p:nvPicPr>
          <p:cNvPr id="14" name="Schermata 2022-09-08 alle 10.19.18.png" descr="Schermata 2022-09-08 alle 10.19.18.png">
            <a:extLst>
              <a:ext uri="{FF2B5EF4-FFF2-40B4-BE49-F238E27FC236}">
                <a16:creationId xmlns:a16="http://schemas.microsoft.com/office/drawing/2014/main" id="{2A926F83-589D-499F-A8AB-272A7254D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5677" y="5413313"/>
            <a:ext cx="4440644" cy="31299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681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086063-A4A9-42EA-BEBB-388423E198C7}"/>
              </a:ext>
            </a:extLst>
          </p:cNvPr>
          <p:cNvSpPr txBox="1"/>
          <p:nvPr/>
        </p:nvSpPr>
        <p:spPr>
          <a:xfrm>
            <a:off x="638354" y="1392383"/>
            <a:ext cx="10715445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Situazione finanziaria del Por Fesr a marzo 2023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1622245-AC9E-4BDC-B8AD-2A9065057A53}"/>
              </a:ext>
            </a:extLst>
          </p:cNvPr>
          <p:cNvSpPr txBox="1"/>
          <p:nvPr/>
        </p:nvSpPr>
        <p:spPr>
          <a:xfrm>
            <a:off x="407322" y="1952915"/>
            <a:ext cx="44639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percentuale di avanzamento del POR FESR Abruzzo 2014 2020 è pari al 79,6%</a:t>
            </a:r>
            <a:endParaRPr lang="it-IT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 per Euro 66 mln c/a, in gran parte realizzati, sono stati trasferiti nella rendicontazione del Fondo complementare POC 2014 2020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Regione entro l’anno chiuderà la rendicontazione del FESR 2014 2020 con circa Euro 55 mln di spesa già realizzata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Spesa per 12,4 mln di Euro è già in fase di rendicontazione</a:t>
            </a:r>
          </a:p>
          <a:p>
            <a:endParaRPr lang="it-IT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Spesa per Euro 32,6 mln sarà rendicontata entro il mese di settembre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Regione ha risorse da rendicontare in overbooking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9A69056-6326-A8FF-5ACC-CF5E7387F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402204"/>
            <a:ext cx="6477000" cy="280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2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086063-A4A9-42EA-BEBB-388423E198C7}"/>
              </a:ext>
            </a:extLst>
          </p:cNvPr>
          <p:cNvSpPr txBox="1"/>
          <p:nvPr/>
        </p:nvSpPr>
        <p:spPr>
          <a:xfrm>
            <a:off x="638354" y="1392383"/>
            <a:ext cx="10715445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Situazione finanziaria del Por FSE a marzo 2023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1622245-AC9E-4BDC-B8AD-2A9065057A53}"/>
              </a:ext>
            </a:extLst>
          </p:cNvPr>
          <p:cNvSpPr txBox="1"/>
          <p:nvPr/>
        </p:nvSpPr>
        <p:spPr>
          <a:xfrm>
            <a:off x="415636" y="2025259"/>
            <a:ext cx="41656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it-IT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percentuale di avanzamento del POR FSE Abruzzo 2014 2020 è pari al 92,9%</a:t>
            </a:r>
            <a:endParaRPr lang="it-IT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Interventi per Euro 43 mln c/a, in parte realizzati, sono stati trasferiti nella rendicontazione del Fondo complementare POC 2014 2020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Regione entro l’anno chiuderà la rendicontazione del FESR 2014 2020 con circa Euro 9,6 mln di spesa già realizzata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Spesa per Euro 9,6 mln sarà rendicontata entro il mese di giugno</a:t>
            </a:r>
          </a:p>
          <a:p>
            <a:pPr marL="285750" indent="-285750">
              <a:buFontTx/>
              <a:buChar char="-"/>
            </a:pPr>
            <a:endParaRPr lang="it-IT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it-IT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Regione avrà risorse da rendicontare in overbooking</a:t>
            </a:r>
          </a:p>
          <a:p>
            <a:endParaRPr lang="it-IT" sz="14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326" y="2466765"/>
            <a:ext cx="6319461" cy="244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6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">
            <a:extLst>
              <a:ext uri="{FF2B5EF4-FFF2-40B4-BE49-F238E27FC236}">
                <a16:creationId xmlns:a16="http://schemas.microsoft.com/office/drawing/2014/main" id="{6BFFD26B-814A-C3FA-412D-9030502218E4}"/>
              </a:ext>
            </a:extLst>
          </p:cNvPr>
          <p:cNvSpPr txBox="1"/>
          <p:nvPr/>
        </p:nvSpPr>
        <p:spPr>
          <a:xfrm>
            <a:off x="381401" y="874687"/>
            <a:ext cx="11429198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3200" b="1"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cap="small" dirty="0">
                <a:solidFill>
                  <a:srgbClr val="002060"/>
                </a:solidFill>
                <a:latin typeface="+mn-lt"/>
                <a:sym typeface="Poppins"/>
              </a:rPr>
              <a:t>La programmazione FESR FSE + 2021 – 2027 della Regione Abruzzo</a:t>
            </a:r>
            <a:r>
              <a:rPr lang="it-IT" cap="small" dirty="0"/>
              <a:t> </a:t>
            </a:r>
            <a:endParaRPr cap="small" dirty="0"/>
          </a:p>
        </p:txBody>
      </p:sp>
      <p:graphicFrame>
        <p:nvGraphicFramePr>
          <p:cNvPr id="3" name="Google Shape;102;p2">
            <a:extLst>
              <a:ext uri="{FF2B5EF4-FFF2-40B4-BE49-F238E27FC236}">
                <a16:creationId xmlns:a16="http://schemas.microsoft.com/office/drawing/2014/main" id="{941A9D07-CF4D-57D1-AFD3-E1A7DBCABD82}"/>
              </a:ext>
            </a:extLst>
          </p:cNvPr>
          <p:cNvGraphicFramePr/>
          <p:nvPr/>
        </p:nvGraphicFramePr>
        <p:xfrm>
          <a:off x="91345" y="1995792"/>
          <a:ext cx="6031509" cy="3729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Google Shape;98;p2">
            <a:extLst>
              <a:ext uri="{FF2B5EF4-FFF2-40B4-BE49-F238E27FC236}">
                <a16:creationId xmlns:a16="http://schemas.microsoft.com/office/drawing/2014/main" id="{1D5586D4-3789-E281-1596-9F8CAF04F3AA}"/>
              </a:ext>
            </a:extLst>
          </p:cNvPr>
          <p:cNvSpPr/>
          <p:nvPr/>
        </p:nvSpPr>
        <p:spPr>
          <a:xfrm>
            <a:off x="6096000" y="2134688"/>
            <a:ext cx="4768924" cy="754743"/>
          </a:xfrm>
          <a:prstGeom prst="rec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Montserrat" panose="00000500000000000000" pitchFamily="50" charset="0"/>
                <a:ea typeface="Calibri"/>
                <a:cs typeface="Calibri"/>
                <a:sym typeface="Calibri"/>
              </a:rPr>
              <a:t>Totale dedicato alla programmazione</a:t>
            </a:r>
            <a:endParaRPr lang="it-IT" sz="1600" dirty="0">
              <a:latin typeface="Montserrat" panose="00000500000000000000" pitchFamily="50" charset="0"/>
            </a:endParaRPr>
          </a:p>
        </p:txBody>
      </p:sp>
      <p:sp>
        <p:nvSpPr>
          <p:cNvPr id="5" name="Google Shape;100;p2">
            <a:extLst>
              <a:ext uri="{FF2B5EF4-FFF2-40B4-BE49-F238E27FC236}">
                <a16:creationId xmlns:a16="http://schemas.microsoft.com/office/drawing/2014/main" id="{591135C6-8520-C6BC-AD7D-2DBA52995711}"/>
              </a:ext>
            </a:extLst>
          </p:cNvPr>
          <p:cNvSpPr/>
          <p:nvPr/>
        </p:nvSpPr>
        <p:spPr>
          <a:xfrm>
            <a:off x="8720513" y="2772575"/>
            <a:ext cx="2670629" cy="899886"/>
          </a:xfrm>
          <a:prstGeom prst="rect">
            <a:avLst/>
          </a:prstGeom>
          <a:solidFill>
            <a:srgbClr val="D5333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A1656A-7F0D-606F-1716-F237EAA8DE34}"/>
              </a:ext>
            </a:extLst>
          </p:cNvPr>
          <p:cNvSpPr txBox="1"/>
          <p:nvPr/>
        </p:nvSpPr>
        <p:spPr>
          <a:xfrm>
            <a:off x="7392285" y="4310348"/>
            <a:ext cx="3858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Montserrat" panose="00000500000000000000" pitchFamily="2" charset="0"/>
              </a:rPr>
              <a:t>* Il totale delle risorse corrisponde alla somma del contributo UE e del cofinanziamento nazionale e regionale</a:t>
            </a:r>
          </a:p>
        </p:txBody>
      </p:sp>
      <p:sp>
        <p:nvSpPr>
          <p:cNvPr id="7" name="Google Shape;101;p2">
            <a:extLst>
              <a:ext uri="{FF2B5EF4-FFF2-40B4-BE49-F238E27FC236}">
                <a16:creationId xmlns:a16="http://schemas.microsoft.com/office/drawing/2014/main" id="{ED9BB11A-743B-C328-6B78-14633D939C86}"/>
              </a:ext>
            </a:extLst>
          </p:cNvPr>
          <p:cNvSpPr txBox="1"/>
          <p:nvPr/>
        </p:nvSpPr>
        <p:spPr>
          <a:xfrm>
            <a:off x="8720513" y="2991706"/>
            <a:ext cx="267062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Montserrat" panose="00000500000000000000" pitchFamily="50" charset="0"/>
                <a:ea typeface="Calibri"/>
                <a:cs typeface="Calibri"/>
                <a:sym typeface="Calibri"/>
              </a:rPr>
              <a:t>€ 1,08* MLD</a:t>
            </a:r>
            <a:endParaRPr sz="1600" b="1" dirty="0">
              <a:solidFill>
                <a:schemeClr val="lt1"/>
              </a:solidFill>
              <a:latin typeface="Montserrat" panose="00000500000000000000" pitchFamily="50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061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56;p5">
            <a:extLst>
              <a:ext uri="{FF2B5EF4-FFF2-40B4-BE49-F238E27FC236}">
                <a16:creationId xmlns:a16="http://schemas.microsoft.com/office/drawing/2014/main" id="{ACE28775-2F5D-5208-5426-FC2367C6D4A2}"/>
              </a:ext>
            </a:extLst>
          </p:cNvPr>
          <p:cNvSpPr/>
          <p:nvPr/>
        </p:nvSpPr>
        <p:spPr>
          <a:xfrm>
            <a:off x="9273891" y="5322781"/>
            <a:ext cx="2085099" cy="523160"/>
          </a:xfrm>
          <a:prstGeom prst="rect">
            <a:avLst/>
          </a:prstGeom>
          <a:solidFill>
            <a:srgbClr val="D53333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4D8E86-B85B-0D26-027F-95206EC793D7}"/>
              </a:ext>
            </a:extLst>
          </p:cNvPr>
          <p:cNvSpPr txBox="1"/>
          <p:nvPr/>
        </p:nvSpPr>
        <p:spPr>
          <a:xfrm>
            <a:off x="2739342" y="897566"/>
            <a:ext cx="67133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cap="small" dirty="0">
                <a:solidFill>
                  <a:srgbClr val="002060"/>
                </a:solidFill>
                <a:sym typeface="Poppins"/>
              </a:rPr>
              <a:t>Le priorità del PR FESR Abruzzo 2021 - 2027 </a:t>
            </a:r>
            <a:r>
              <a:rPr lang="it-IT" sz="2800" b="1" cap="small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Google Shape;145;p5">
            <a:extLst>
              <a:ext uri="{FF2B5EF4-FFF2-40B4-BE49-F238E27FC236}">
                <a16:creationId xmlns:a16="http://schemas.microsoft.com/office/drawing/2014/main" id="{006CDE8C-70D6-4FB2-E054-15CB1CBA8B86}"/>
              </a:ext>
            </a:extLst>
          </p:cNvPr>
          <p:cNvSpPr txBox="1"/>
          <p:nvPr/>
        </p:nvSpPr>
        <p:spPr>
          <a:xfrm>
            <a:off x="505699" y="1526499"/>
            <a:ext cx="1300624" cy="1054656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 1</a:t>
            </a:r>
          </a:p>
          <a:p>
            <a:pPr algn="ctr"/>
            <a:r>
              <a:rPr lang="it-IT" sz="1400" b="1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Un'Europa più intelligente</a:t>
            </a:r>
            <a:endParaRPr lang="it-IT" sz="1800" b="1" i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146;p5">
            <a:extLst>
              <a:ext uri="{FF2B5EF4-FFF2-40B4-BE49-F238E27FC236}">
                <a16:creationId xmlns:a16="http://schemas.microsoft.com/office/drawing/2014/main" id="{0C629206-A60A-DA21-DB9B-30C1226E9080}"/>
              </a:ext>
            </a:extLst>
          </p:cNvPr>
          <p:cNvSpPr txBox="1"/>
          <p:nvPr/>
        </p:nvSpPr>
        <p:spPr>
          <a:xfrm>
            <a:off x="505699" y="2771817"/>
            <a:ext cx="1300624" cy="1054656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 2</a:t>
            </a:r>
          </a:p>
          <a:p>
            <a:pPr algn="ctr"/>
            <a:r>
              <a:rPr lang="it-IT" sz="1400" b="1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Un'Europa più verde</a:t>
            </a:r>
            <a:r>
              <a:rPr lang="it-IT" sz="1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147;p5">
            <a:extLst>
              <a:ext uri="{FF2B5EF4-FFF2-40B4-BE49-F238E27FC236}">
                <a16:creationId xmlns:a16="http://schemas.microsoft.com/office/drawing/2014/main" id="{4C13EE46-4EFA-4B0F-50DC-1592A85D2F7D}"/>
              </a:ext>
            </a:extLst>
          </p:cNvPr>
          <p:cNvSpPr txBox="1"/>
          <p:nvPr/>
        </p:nvSpPr>
        <p:spPr>
          <a:xfrm>
            <a:off x="505699" y="4031440"/>
            <a:ext cx="1300624" cy="1054656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OP  5</a:t>
            </a:r>
          </a:p>
          <a:p>
            <a:pPr algn="ctr"/>
            <a:r>
              <a:rPr lang="it-IT" sz="1200" b="1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Un'Europa più vicina ai cittadini</a:t>
            </a:r>
            <a:endParaRPr lang="it-IT" sz="1600" b="1" i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33;p5">
            <a:extLst>
              <a:ext uri="{FF2B5EF4-FFF2-40B4-BE49-F238E27FC236}">
                <a16:creationId xmlns:a16="http://schemas.microsoft.com/office/drawing/2014/main" id="{92407345-2541-9AE0-60AF-E95ADFE5E29B}"/>
              </a:ext>
            </a:extLst>
          </p:cNvPr>
          <p:cNvSpPr txBox="1"/>
          <p:nvPr/>
        </p:nvSpPr>
        <p:spPr>
          <a:xfrm>
            <a:off x="1963916" y="1527178"/>
            <a:ext cx="1831277" cy="477954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33;p5">
            <a:extLst>
              <a:ext uri="{FF2B5EF4-FFF2-40B4-BE49-F238E27FC236}">
                <a16:creationId xmlns:a16="http://schemas.microsoft.com/office/drawing/2014/main" id="{831FE1DC-45CF-FB43-95EA-0B9566F394C9}"/>
              </a:ext>
            </a:extLst>
          </p:cNvPr>
          <p:cNvSpPr txBox="1"/>
          <p:nvPr/>
        </p:nvSpPr>
        <p:spPr>
          <a:xfrm>
            <a:off x="1963916" y="2140404"/>
            <a:ext cx="1831277" cy="477954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33;p5">
            <a:extLst>
              <a:ext uri="{FF2B5EF4-FFF2-40B4-BE49-F238E27FC236}">
                <a16:creationId xmlns:a16="http://schemas.microsoft.com/office/drawing/2014/main" id="{E6C3C532-0AAA-2DD7-430B-58E4545F9244}"/>
              </a:ext>
            </a:extLst>
          </p:cNvPr>
          <p:cNvSpPr txBox="1"/>
          <p:nvPr/>
        </p:nvSpPr>
        <p:spPr>
          <a:xfrm>
            <a:off x="1963915" y="2771817"/>
            <a:ext cx="1831278" cy="477954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III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33;p5">
            <a:extLst>
              <a:ext uri="{FF2B5EF4-FFF2-40B4-BE49-F238E27FC236}">
                <a16:creationId xmlns:a16="http://schemas.microsoft.com/office/drawing/2014/main" id="{B8F3AB51-E805-CDDF-A357-BCE0F33B9478}"/>
              </a:ext>
            </a:extLst>
          </p:cNvPr>
          <p:cNvSpPr txBox="1"/>
          <p:nvPr/>
        </p:nvSpPr>
        <p:spPr>
          <a:xfrm>
            <a:off x="1963915" y="3385044"/>
            <a:ext cx="1831278" cy="441429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IV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33;p5">
            <a:extLst>
              <a:ext uri="{FF2B5EF4-FFF2-40B4-BE49-F238E27FC236}">
                <a16:creationId xmlns:a16="http://schemas.microsoft.com/office/drawing/2014/main" id="{9ECF1A7B-684D-6AF5-7EB2-5EFD59C56E2F}"/>
              </a:ext>
            </a:extLst>
          </p:cNvPr>
          <p:cNvSpPr txBox="1"/>
          <p:nvPr/>
        </p:nvSpPr>
        <p:spPr>
          <a:xfrm>
            <a:off x="1963916" y="4040554"/>
            <a:ext cx="1831278" cy="477954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V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3;p5">
            <a:extLst>
              <a:ext uri="{FF2B5EF4-FFF2-40B4-BE49-F238E27FC236}">
                <a16:creationId xmlns:a16="http://schemas.microsoft.com/office/drawing/2014/main" id="{3038689C-B76B-F732-96B2-183A7AAB0437}"/>
              </a:ext>
            </a:extLst>
          </p:cNvPr>
          <p:cNvSpPr txBox="1"/>
          <p:nvPr/>
        </p:nvSpPr>
        <p:spPr>
          <a:xfrm>
            <a:off x="1963916" y="4626722"/>
            <a:ext cx="1831278" cy="477954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VI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34;p5">
            <a:extLst>
              <a:ext uri="{FF2B5EF4-FFF2-40B4-BE49-F238E27FC236}">
                <a16:creationId xmlns:a16="http://schemas.microsoft.com/office/drawing/2014/main" id="{B8368BD2-E9EA-9FAE-F68F-1B1F49E31410}"/>
              </a:ext>
            </a:extLst>
          </p:cNvPr>
          <p:cNvSpPr txBox="1"/>
          <p:nvPr/>
        </p:nvSpPr>
        <p:spPr>
          <a:xfrm>
            <a:off x="3952784" y="1537121"/>
            <a:ext cx="4855549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Ricerca, competitività e sviluppo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36;p5">
            <a:extLst>
              <a:ext uri="{FF2B5EF4-FFF2-40B4-BE49-F238E27FC236}">
                <a16:creationId xmlns:a16="http://schemas.microsoft.com/office/drawing/2014/main" id="{62A38A8E-A3D7-E3F5-9326-5439EFB69FB7}"/>
              </a:ext>
            </a:extLst>
          </p:cNvPr>
          <p:cNvSpPr txBox="1"/>
          <p:nvPr/>
        </p:nvSpPr>
        <p:spPr>
          <a:xfrm>
            <a:off x="3952785" y="2158666"/>
            <a:ext cx="4855548" cy="44143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latin typeface="Calibri"/>
                <a:ea typeface="Calibri"/>
                <a:cs typeface="Calibri"/>
                <a:sym typeface="Calibri"/>
              </a:rPr>
              <a:t>Connettività digitale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38;p5">
            <a:extLst>
              <a:ext uri="{FF2B5EF4-FFF2-40B4-BE49-F238E27FC236}">
                <a16:creationId xmlns:a16="http://schemas.microsoft.com/office/drawing/2014/main" id="{A1DDC8D7-FF03-7A1E-C08D-180A1C407D82}"/>
              </a:ext>
            </a:extLst>
          </p:cNvPr>
          <p:cNvSpPr txBox="1"/>
          <p:nvPr/>
        </p:nvSpPr>
        <p:spPr>
          <a:xfrm>
            <a:off x="3952785" y="2791680"/>
            <a:ext cx="4855548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Energia e ambiente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40;p5">
            <a:extLst>
              <a:ext uri="{FF2B5EF4-FFF2-40B4-BE49-F238E27FC236}">
                <a16:creationId xmlns:a16="http://schemas.microsoft.com/office/drawing/2014/main" id="{E38CFC6F-3518-FBEC-999A-9C9E75EAF799}"/>
              </a:ext>
            </a:extLst>
          </p:cNvPr>
          <p:cNvSpPr txBox="1"/>
          <p:nvPr/>
        </p:nvSpPr>
        <p:spPr>
          <a:xfrm>
            <a:off x="3942319" y="3383631"/>
            <a:ext cx="4855548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latin typeface="Calibri"/>
                <a:ea typeface="Calibri"/>
                <a:cs typeface="Calibri"/>
                <a:sym typeface="Calibri"/>
              </a:rPr>
              <a:t>Mobilità urbana sostenibile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42;p5">
            <a:extLst>
              <a:ext uri="{FF2B5EF4-FFF2-40B4-BE49-F238E27FC236}">
                <a16:creationId xmlns:a16="http://schemas.microsoft.com/office/drawing/2014/main" id="{C71BFF3C-424C-BDF7-8866-8F3BE8B78A67}"/>
              </a:ext>
            </a:extLst>
          </p:cNvPr>
          <p:cNvSpPr txBox="1"/>
          <p:nvPr/>
        </p:nvSpPr>
        <p:spPr>
          <a:xfrm>
            <a:off x="3952784" y="4063704"/>
            <a:ext cx="4855550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Riequilibrare l’Abruzzo per un benessere diffuso</a:t>
            </a:r>
            <a:endParaRPr dirty="0"/>
          </a:p>
        </p:txBody>
      </p:sp>
      <p:sp>
        <p:nvSpPr>
          <p:cNvPr id="19" name="Google Shape;144;p5">
            <a:extLst>
              <a:ext uri="{FF2B5EF4-FFF2-40B4-BE49-F238E27FC236}">
                <a16:creationId xmlns:a16="http://schemas.microsoft.com/office/drawing/2014/main" id="{33810305-432F-DA7D-829E-E19CF4AF9CFB}"/>
              </a:ext>
            </a:extLst>
          </p:cNvPr>
          <p:cNvSpPr txBox="1"/>
          <p:nvPr/>
        </p:nvSpPr>
        <p:spPr>
          <a:xfrm>
            <a:off x="3952783" y="4632534"/>
            <a:ext cx="4855548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Assistenza Tecnica </a:t>
            </a:r>
            <a:endParaRPr dirty="0"/>
          </a:p>
        </p:txBody>
      </p:sp>
      <p:sp>
        <p:nvSpPr>
          <p:cNvPr id="20" name="Google Shape;148;p5">
            <a:extLst>
              <a:ext uri="{FF2B5EF4-FFF2-40B4-BE49-F238E27FC236}">
                <a16:creationId xmlns:a16="http://schemas.microsoft.com/office/drawing/2014/main" id="{EA022525-8806-EF7B-74D7-6FEF493A0FD4}"/>
              </a:ext>
            </a:extLst>
          </p:cNvPr>
          <p:cNvSpPr txBox="1"/>
          <p:nvPr/>
        </p:nvSpPr>
        <p:spPr>
          <a:xfrm>
            <a:off x="8965924" y="1523662"/>
            <a:ext cx="2227901" cy="440751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255.000.000 €  37% 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49;p5">
            <a:extLst>
              <a:ext uri="{FF2B5EF4-FFF2-40B4-BE49-F238E27FC236}">
                <a16:creationId xmlns:a16="http://schemas.microsoft.com/office/drawing/2014/main" id="{0D00B205-52C2-1C8B-4018-BB3C344591A1}"/>
              </a:ext>
            </a:extLst>
          </p:cNvPr>
          <p:cNvSpPr txBox="1"/>
          <p:nvPr/>
        </p:nvSpPr>
        <p:spPr>
          <a:xfrm>
            <a:off x="8965924" y="2159345"/>
            <a:ext cx="2243334" cy="440751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latin typeface="Calibri"/>
                <a:ea typeface="Calibri"/>
                <a:cs typeface="Calibri"/>
                <a:sym typeface="Calibri"/>
              </a:rPr>
              <a:t> 22.000.000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latin typeface="Calibri"/>
                <a:ea typeface="Calibri"/>
                <a:cs typeface="Calibri"/>
                <a:sym typeface="Calibri"/>
              </a:rPr>
              <a:t>      3%</a:t>
            </a:r>
            <a:endParaRPr dirty="0"/>
          </a:p>
        </p:txBody>
      </p:sp>
      <p:sp>
        <p:nvSpPr>
          <p:cNvPr id="22" name="Google Shape;150;p5">
            <a:extLst>
              <a:ext uri="{FF2B5EF4-FFF2-40B4-BE49-F238E27FC236}">
                <a16:creationId xmlns:a16="http://schemas.microsoft.com/office/drawing/2014/main" id="{A1CC7A74-3102-64E9-92D7-0C7EC8804336}"/>
              </a:ext>
            </a:extLst>
          </p:cNvPr>
          <p:cNvSpPr txBox="1"/>
          <p:nvPr/>
        </p:nvSpPr>
        <p:spPr>
          <a:xfrm>
            <a:off x="8965924" y="2791680"/>
            <a:ext cx="2243334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253.735.000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37%</a:t>
            </a:r>
            <a:endParaRPr dirty="0"/>
          </a:p>
        </p:txBody>
      </p:sp>
      <p:sp>
        <p:nvSpPr>
          <p:cNvPr id="23" name="Google Shape;151;p5">
            <a:extLst>
              <a:ext uri="{FF2B5EF4-FFF2-40B4-BE49-F238E27FC236}">
                <a16:creationId xmlns:a16="http://schemas.microsoft.com/office/drawing/2014/main" id="{11D73830-2882-474D-FD18-8831945571C6}"/>
              </a:ext>
            </a:extLst>
          </p:cNvPr>
          <p:cNvSpPr txBox="1"/>
          <p:nvPr/>
        </p:nvSpPr>
        <p:spPr>
          <a:xfrm>
            <a:off x="8965924" y="3387454"/>
            <a:ext cx="2243334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latin typeface="Calibri"/>
                <a:ea typeface="Calibri"/>
                <a:cs typeface="Calibri"/>
                <a:sym typeface="Calibri"/>
              </a:rPr>
              <a:t> 45.100.000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 </a:t>
            </a:r>
            <a:r>
              <a:rPr lang="it-IT" b="1" dirty="0">
                <a:latin typeface="Calibri"/>
                <a:ea typeface="Calibri"/>
                <a:cs typeface="Calibri"/>
                <a:sym typeface="Calibri"/>
              </a:rPr>
              <a:t>     7%</a:t>
            </a:r>
            <a:endParaRPr dirty="0"/>
          </a:p>
        </p:txBody>
      </p:sp>
      <p:sp>
        <p:nvSpPr>
          <p:cNvPr id="24" name="Google Shape;152;p5">
            <a:extLst>
              <a:ext uri="{FF2B5EF4-FFF2-40B4-BE49-F238E27FC236}">
                <a16:creationId xmlns:a16="http://schemas.microsoft.com/office/drawing/2014/main" id="{BEB95FA3-2498-3E94-6A03-8E3C606E102D}"/>
              </a:ext>
            </a:extLst>
          </p:cNvPr>
          <p:cNvSpPr txBox="1"/>
          <p:nvPr/>
        </p:nvSpPr>
        <p:spPr>
          <a:xfrm>
            <a:off x="8965924" y="4063704"/>
            <a:ext cx="2243334" cy="441429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81.381.715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12%</a:t>
            </a:r>
            <a:endParaRPr dirty="0"/>
          </a:p>
        </p:txBody>
      </p:sp>
      <p:sp>
        <p:nvSpPr>
          <p:cNvPr id="25" name="Google Shape;153;p5">
            <a:extLst>
              <a:ext uri="{FF2B5EF4-FFF2-40B4-BE49-F238E27FC236}">
                <a16:creationId xmlns:a16="http://schemas.microsoft.com/office/drawing/2014/main" id="{CE26355E-4074-48B4-5C09-955524D210A2}"/>
              </a:ext>
            </a:extLst>
          </p:cNvPr>
          <p:cNvSpPr txBox="1"/>
          <p:nvPr/>
        </p:nvSpPr>
        <p:spPr>
          <a:xfrm>
            <a:off x="8965924" y="4632533"/>
            <a:ext cx="2243334" cy="44143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23.836.875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3%</a:t>
            </a:r>
            <a:endParaRPr dirty="0"/>
          </a:p>
        </p:txBody>
      </p:sp>
      <p:sp>
        <p:nvSpPr>
          <p:cNvPr id="26" name="Google Shape;154;p5">
            <a:extLst>
              <a:ext uri="{FF2B5EF4-FFF2-40B4-BE49-F238E27FC236}">
                <a16:creationId xmlns:a16="http://schemas.microsoft.com/office/drawing/2014/main" id="{B5046F35-8F9A-1B84-D495-F2DF45DA8455}"/>
              </a:ext>
            </a:extLst>
          </p:cNvPr>
          <p:cNvSpPr/>
          <p:nvPr/>
        </p:nvSpPr>
        <p:spPr>
          <a:xfrm>
            <a:off x="6096000" y="5288668"/>
            <a:ext cx="3536706" cy="603576"/>
          </a:xfrm>
          <a:prstGeom prst="rect">
            <a:avLst/>
          </a:prstGeom>
          <a:solidFill>
            <a:srgbClr val="D8D8D8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Totale dedicato al programma</a:t>
            </a:r>
            <a:endParaRPr lang="it-IT" dirty="0"/>
          </a:p>
        </p:txBody>
      </p:sp>
      <p:sp>
        <p:nvSpPr>
          <p:cNvPr id="27" name="Google Shape;157;p5">
            <a:extLst>
              <a:ext uri="{FF2B5EF4-FFF2-40B4-BE49-F238E27FC236}">
                <a16:creationId xmlns:a16="http://schemas.microsoft.com/office/drawing/2014/main" id="{97B19A65-8B90-B996-A388-282794285D6A}"/>
              </a:ext>
            </a:extLst>
          </p:cNvPr>
          <p:cNvSpPr txBox="1"/>
          <p:nvPr/>
        </p:nvSpPr>
        <p:spPr>
          <a:xfrm>
            <a:off x="9707572" y="5408946"/>
            <a:ext cx="157655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€ 681 Mln</a:t>
            </a:r>
            <a:endParaRPr sz="2000" b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089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C098020-400B-1E88-50B3-52163E902C1D}"/>
              </a:ext>
            </a:extLst>
          </p:cNvPr>
          <p:cNvSpPr txBox="1"/>
          <p:nvPr/>
        </p:nvSpPr>
        <p:spPr>
          <a:xfrm>
            <a:off x="2695936" y="816544"/>
            <a:ext cx="68001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cap="small" dirty="0">
                <a:solidFill>
                  <a:srgbClr val="002060"/>
                </a:solidFill>
                <a:sym typeface="Poppins"/>
              </a:rPr>
              <a:t>Le priorità del PR FSE + Abruzzo 2021 - 2027</a:t>
            </a:r>
            <a:endParaRPr lang="it-IT" sz="2800" b="1" cap="small" dirty="0">
              <a:solidFill>
                <a:srgbClr val="002060"/>
              </a:solidFill>
            </a:endParaRPr>
          </a:p>
        </p:txBody>
      </p:sp>
      <p:sp>
        <p:nvSpPr>
          <p:cNvPr id="4" name="Google Shape;145;p5">
            <a:extLst>
              <a:ext uri="{FF2B5EF4-FFF2-40B4-BE49-F238E27FC236}">
                <a16:creationId xmlns:a16="http://schemas.microsoft.com/office/drawing/2014/main" id="{BA1F3CE7-0532-9E95-30EA-17F4592F820C}"/>
              </a:ext>
            </a:extLst>
          </p:cNvPr>
          <p:cNvSpPr txBox="1"/>
          <p:nvPr/>
        </p:nvSpPr>
        <p:spPr>
          <a:xfrm>
            <a:off x="445629" y="1640589"/>
            <a:ext cx="1367128" cy="3143897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 4</a:t>
            </a:r>
          </a:p>
          <a:p>
            <a:pPr algn="ctr"/>
            <a:r>
              <a:rPr lang="it-IT" sz="1400" b="1" i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Un'Europa più sociale</a:t>
            </a:r>
            <a:endParaRPr lang="it-IT" sz="1800" b="1" i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331;p23">
            <a:extLst>
              <a:ext uri="{FF2B5EF4-FFF2-40B4-BE49-F238E27FC236}">
                <a16:creationId xmlns:a16="http://schemas.microsoft.com/office/drawing/2014/main" id="{CE581ACC-9406-476A-0221-EACB4DF937E2}"/>
              </a:ext>
            </a:extLst>
          </p:cNvPr>
          <p:cNvSpPr txBox="1"/>
          <p:nvPr/>
        </p:nvSpPr>
        <p:spPr>
          <a:xfrm>
            <a:off x="1989920" y="1640589"/>
            <a:ext cx="1748700" cy="511061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331;p23">
            <a:extLst>
              <a:ext uri="{FF2B5EF4-FFF2-40B4-BE49-F238E27FC236}">
                <a16:creationId xmlns:a16="http://schemas.microsoft.com/office/drawing/2014/main" id="{252E4725-F082-873A-FAC7-FD11FB6A85BF}"/>
              </a:ext>
            </a:extLst>
          </p:cNvPr>
          <p:cNvSpPr txBox="1"/>
          <p:nvPr/>
        </p:nvSpPr>
        <p:spPr>
          <a:xfrm>
            <a:off x="2001497" y="2299053"/>
            <a:ext cx="1737123" cy="511061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331;p23">
            <a:extLst>
              <a:ext uri="{FF2B5EF4-FFF2-40B4-BE49-F238E27FC236}">
                <a16:creationId xmlns:a16="http://schemas.microsoft.com/office/drawing/2014/main" id="{F4E23771-4128-883B-20A8-E7C82623927B}"/>
              </a:ext>
            </a:extLst>
          </p:cNvPr>
          <p:cNvSpPr txBox="1"/>
          <p:nvPr/>
        </p:nvSpPr>
        <p:spPr>
          <a:xfrm>
            <a:off x="2001497" y="2963537"/>
            <a:ext cx="1748700" cy="511061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III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331;p23">
            <a:extLst>
              <a:ext uri="{FF2B5EF4-FFF2-40B4-BE49-F238E27FC236}">
                <a16:creationId xmlns:a16="http://schemas.microsoft.com/office/drawing/2014/main" id="{3CB82E11-64EA-338B-9682-90E5AA6EE0A6}"/>
              </a:ext>
            </a:extLst>
          </p:cNvPr>
          <p:cNvSpPr txBox="1"/>
          <p:nvPr/>
        </p:nvSpPr>
        <p:spPr>
          <a:xfrm>
            <a:off x="2013074" y="3626850"/>
            <a:ext cx="1748700" cy="511061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IV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331;p23">
            <a:extLst>
              <a:ext uri="{FF2B5EF4-FFF2-40B4-BE49-F238E27FC236}">
                <a16:creationId xmlns:a16="http://schemas.microsoft.com/office/drawing/2014/main" id="{0EBA877B-C1D3-30BF-7EBA-FA94D0F61BE4}"/>
              </a:ext>
            </a:extLst>
          </p:cNvPr>
          <p:cNvSpPr txBox="1"/>
          <p:nvPr/>
        </p:nvSpPr>
        <p:spPr>
          <a:xfrm>
            <a:off x="2013074" y="4282811"/>
            <a:ext cx="1748700" cy="501675"/>
          </a:xfrm>
          <a:prstGeom prst="rect">
            <a:avLst/>
          </a:prstGeom>
          <a:solidFill>
            <a:srgbClr val="163A7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PRIORITÀ V</a:t>
            </a:r>
            <a:endParaRPr sz="24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332;p23">
            <a:extLst>
              <a:ext uri="{FF2B5EF4-FFF2-40B4-BE49-F238E27FC236}">
                <a16:creationId xmlns:a16="http://schemas.microsoft.com/office/drawing/2014/main" id="{35B545F9-524F-3F44-DA0B-3B56D5AE4EB6}"/>
              </a:ext>
            </a:extLst>
          </p:cNvPr>
          <p:cNvSpPr txBox="1"/>
          <p:nvPr/>
        </p:nvSpPr>
        <p:spPr>
          <a:xfrm>
            <a:off x="3915784" y="1646244"/>
            <a:ext cx="3978150" cy="505406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Occupazione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334;p23">
            <a:extLst>
              <a:ext uri="{FF2B5EF4-FFF2-40B4-BE49-F238E27FC236}">
                <a16:creationId xmlns:a16="http://schemas.microsoft.com/office/drawing/2014/main" id="{AFABF92E-C9FC-9E66-A8C6-6670B7512A7B}"/>
              </a:ext>
            </a:extLst>
          </p:cNvPr>
          <p:cNvSpPr txBox="1"/>
          <p:nvPr/>
        </p:nvSpPr>
        <p:spPr>
          <a:xfrm>
            <a:off x="3915782" y="2299053"/>
            <a:ext cx="3978151" cy="511061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Istruzione, formazione e competenze</a:t>
            </a:r>
            <a:endParaRPr dirty="0"/>
          </a:p>
        </p:txBody>
      </p:sp>
      <p:sp>
        <p:nvSpPr>
          <p:cNvPr id="13" name="Google Shape;336;p23">
            <a:extLst>
              <a:ext uri="{FF2B5EF4-FFF2-40B4-BE49-F238E27FC236}">
                <a16:creationId xmlns:a16="http://schemas.microsoft.com/office/drawing/2014/main" id="{6225129A-955F-2AA3-C7CF-1E1D1A46CD91}"/>
              </a:ext>
            </a:extLst>
          </p:cNvPr>
          <p:cNvSpPr txBox="1"/>
          <p:nvPr/>
        </p:nvSpPr>
        <p:spPr>
          <a:xfrm>
            <a:off x="3915782" y="2957517"/>
            <a:ext cx="3978151" cy="511061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Inclusione e protezione sociale</a:t>
            </a:r>
            <a:endParaRPr dirty="0"/>
          </a:p>
        </p:txBody>
      </p:sp>
      <p:sp>
        <p:nvSpPr>
          <p:cNvPr id="14" name="Google Shape;338;p23">
            <a:extLst>
              <a:ext uri="{FF2B5EF4-FFF2-40B4-BE49-F238E27FC236}">
                <a16:creationId xmlns:a16="http://schemas.microsoft.com/office/drawing/2014/main" id="{DE0CEDD2-54EE-99C5-4882-6764DE4862D2}"/>
              </a:ext>
            </a:extLst>
          </p:cNvPr>
          <p:cNvSpPr txBox="1"/>
          <p:nvPr/>
        </p:nvSpPr>
        <p:spPr>
          <a:xfrm>
            <a:off x="3915782" y="3630139"/>
            <a:ext cx="3978151" cy="507772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Occupazione giovanile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340;p23">
            <a:extLst>
              <a:ext uri="{FF2B5EF4-FFF2-40B4-BE49-F238E27FC236}">
                <a16:creationId xmlns:a16="http://schemas.microsoft.com/office/drawing/2014/main" id="{FA109366-701A-4E26-0A7E-691F08B7E71C}"/>
              </a:ext>
            </a:extLst>
          </p:cNvPr>
          <p:cNvSpPr txBox="1"/>
          <p:nvPr/>
        </p:nvSpPr>
        <p:spPr>
          <a:xfrm>
            <a:off x="3915782" y="4269659"/>
            <a:ext cx="3978151" cy="514827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Assistenza Tecnica </a:t>
            </a:r>
            <a:endParaRPr/>
          </a:p>
        </p:txBody>
      </p:sp>
      <p:sp>
        <p:nvSpPr>
          <p:cNvPr id="16" name="Google Shape;342;p23">
            <a:extLst>
              <a:ext uri="{FF2B5EF4-FFF2-40B4-BE49-F238E27FC236}">
                <a16:creationId xmlns:a16="http://schemas.microsoft.com/office/drawing/2014/main" id="{A9E14F14-1C38-021E-D3B2-EB44B3CFCFE3}"/>
              </a:ext>
            </a:extLst>
          </p:cNvPr>
          <p:cNvSpPr txBox="1"/>
          <p:nvPr/>
        </p:nvSpPr>
        <p:spPr>
          <a:xfrm>
            <a:off x="8071098" y="1635253"/>
            <a:ext cx="2658634" cy="505406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97.106.288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         24%</a:t>
            </a:r>
            <a:endParaRPr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7" name="Google Shape;347;p23">
            <a:extLst>
              <a:ext uri="{FF2B5EF4-FFF2-40B4-BE49-F238E27FC236}">
                <a16:creationId xmlns:a16="http://schemas.microsoft.com/office/drawing/2014/main" id="{D0F9B3DC-B0F0-F99C-060D-E59B45A1A5B0}"/>
              </a:ext>
            </a:extLst>
          </p:cNvPr>
          <p:cNvSpPr txBox="1"/>
          <p:nvPr/>
        </p:nvSpPr>
        <p:spPr>
          <a:xfrm>
            <a:off x="8071095" y="2299053"/>
            <a:ext cx="2658634" cy="52320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101.121.509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        25%</a:t>
            </a:r>
            <a:endParaRPr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8" name="Google Shape;348;p23">
            <a:extLst>
              <a:ext uri="{FF2B5EF4-FFF2-40B4-BE49-F238E27FC236}">
                <a16:creationId xmlns:a16="http://schemas.microsoft.com/office/drawing/2014/main" id="{43D3B1C4-BBBB-704F-A3B5-627924CEEF1C}"/>
              </a:ext>
            </a:extLst>
          </p:cNvPr>
          <p:cNvSpPr txBox="1"/>
          <p:nvPr/>
        </p:nvSpPr>
        <p:spPr>
          <a:xfrm>
            <a:off x="8071095" y="2963908"/>
            <a:ext cx="2658634" cy="52320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algn="ctr"/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130.600.000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        32% </a:t>
            </a:r>
            <a:endParaRPr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19" name="Google Shape;349;p23">
            <a:extLst>
              <a:ext uri="{FF2B5EF4-FFF2-40B4-BE49-F238E27FC236}">
                <a16:creationId xmlns:a16="http://schemas.microsoft.com/office/drawing/2014/main" id="{ED497045-1353-6BA0-DD80-D49CABCB4ED9}"/>
              </a:ext>
            </a:extLst>
          </p:cNvPr>
          <p:cNvSpPr txBox="1"/>
          <p:nvPr/>
        </p:nvSpPr>
        <p:spPr>
          <a:xfrm>
            <a:off x="8071095" y="3626850"/>
            <a:ext cx="2658634" cy="52320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lvl="0" indent="0" algn="ctr">
              <a:buFont typeface="Arial"/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61.500.000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         15%</a:t>
            </a:r>
            <a:endParaRPr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0" name="Google Shape;350;p23">
            <a:extLst>
              <a:ext uri="{FF2B5EF4-FFF2-40B4-BE49-F238E27FC236}">
                <a16:creationId xmlns:a16="http://schemas.microsoft.com/office/drawing/2014/main" id="{EDED62B8-3FAE-EEB2-5107-F4E480CF77EE}"/>
              </a:ext>
            </a:extLst>
          </p:cNvPr>
          <p:cNvSpPr txBox="1"/>
          <p:nvPr/>
        </p:nvSpPr>
        <p:spPr>
          <a:xfrm>
            <a:off x="8047941" y="4289792"/>
            <a:ext cx="2681788" cy="523200"/>
          </a:xfrm>
          <a:prstGeom prst="rect">
            <a:avLst/>
          </a:prstGeom>
          <a:noFill/>
          <a:ln w="9525" cap="flat" cmpd="sng">
            <a:solidFill>
              <a:srgbClr val="186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5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16.263.658 </a:t>
            </a:r>
            <a:r>
              <a:rPr lang="it-IT" b="1" u="none" strike="noStrik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€</a:t>
            </a:r>
            <a:r>
              <a:rPr lang="it-IT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             4%</a:t>
            </a:r>
            <a:endParaRPr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1" name="Google Shape;328;p23">
            <a:extLst>
              <a:ext uri="{FF2B5EF4-FFF2-40B4-BE49-F238E27FC236}">
                <a16:creationId xmlns:a16="http://schemas.microsoft.com/office/drawing/2014/main" id="{98D85C61-09E3-F3D5-C3DA-DC4E006A6521}"/>
              </a:ext>
            </a:extLst>
          </p:cNvPr>
          <p:cNvSpPr/>
          <p:nvPr/>
        </p:nvSpPr>
        <p:spPr>
          <a:xfrm>
            <a:off x="5170696" y="5106261"/>
            <a:ext cx="4027800" cy="618760"/>
          </a:xfrm>
          <a:prstGeom prst="rect">
            <a:avLst/>
          </a:prstGeom>
          <a:solidFill>
            <a:srgbClr val="FFCF37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55;p5">
            <a:extLst>
              <a:ext uri="{FF2B5EF4-FFF2-40B4-BE49-F238E27FC236}">
                <a16:creationId xmlns:a16="http://schemas.microsoft.com/office/drawing/2014/main" id="{B4DDE348-1E58-BACA-AC3C-50D08C886471}"/>
              </a:ext>
            </a:extLst>
          </p:cNvPr>
          <p:cNvSpPr txBox="1"/>
          <p:nvPr/>
        </p:nvSpPr>
        <p:spPr>
          <a:xfrm>
            <a:off x="5504457" y="5247425"/>
            <a:ext cx="353890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Totale dedicato al programma</a:t>
            </a:r>
            <a:endParaRPr dirty="0"/>
          </a:p>
        </p:txBody>
      </p:sp>
      <p:sp>
        <p:nvSpPr>
          <p:cNvPr id="23" name="Google Shape;329;p23">
            <a:extLst>
              <a:ext uri="{FF2B5EF4-FFF2-40B4-BE49-F238E27FC236}">
                <a16:creationId xmlns:a16="http://schemas.microsoft.com/office/drawing/2014/main" id="{B0D6380B-D5B3-75F0-E2A2-697F2857E1BF}"/>
              </a:ext>
            </a:extLst>
          </p:cNvPr>
          <p:cNvSpPr/>
          <p:nvPr/>
        </p:nvSpPr>
        <p:spPr>
          <a:xfrm>
            <a:off x="8672456" y="4982070"/>
            <a:ext cx="2057273" cy="87472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330;p23">
            <a:extLst>
              <a:ext uri="{FF2B5EF4-FFF2-40B4-BE49-F238E27FC236}">
                <a16:creationId xmlns:a16="http://schemas.microsoft.com/office/drawing/2014/main" id="{FCA863BC-DC6E-CDA0-084D-07D2B506EC38}"/>
              </a:ext>
            </a:extLst>
          </p:cNvPr>
          <p:cNvSpPr txBox="1"/>
          <p:nvPr/>
        </p:nvSpPr>
        <p:spPr>
          <a:xfrm>
            <a:off x="8822928" y="5215607"/>
            <a:ext cx="1767908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€ 406 Mln</a:t>
            </a:r>
            <a:endParaRPr sz="2000" b="1" dirty="0">
              <a:solidFill>
                <a:schemeClr val="lt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98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3985173" y="825855"/>
            <a:ext cx="325012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small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Primi Interventi FESR</a:t>
            </a:r>
            <a:endParaRPr/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656948" y="1437295"/>
          <a:ext cx="10697600" cy="43333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01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small"/>
                        <a:t>Priorità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small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Azione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small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Dotazione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small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Pubblicazione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small">
                          <a:solidFill>
                            <a:srgbClr val="002060"/>
                          </a:solidFill>
                        </a:rPr>
                        <a:t>Priorità I – Ricerca, competitività e sviluppo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Sostegno alla crescita di competitività del sistema produttivo locale (PMI)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</a:t>
                      </a:r>
                      <a:r>
                        <a:rPr lang="it-IT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20.000.000 </a:t>
                      </a:r>
                      <a:r>
                        <a:rPr lang="it-IT" sz="1400" u="none" strike="noStrike" cap="none"/>
                        <a:t>€</a:t>
                      </a:r>
                      <a:r>
                        <a:rPr lang="it-IT" sz="1400" b="0" i="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Giugno 2023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u="none" strike="noStrike" cap="small">
                          <a:solidFill>
                            <a:srgbClr val="002060"/>
                          </a:solidFill>
                        </a:rPr>
                        <a:t>Priorità I – Ricerca, competitività e sviluppo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Sostegno a processi di ricerca, innovazione, sviluppo e trasferimento tecnologico (realizzati anche in forma collaborativa tra imprese di diverse dimensioni, Università, OdR)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30.000.000 </a:t>
                      </a:r>
                      <a:r>
                        <a:rPr lang="it-IT" sz="140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Giugno 2023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</a:rPr>
                        <a:t>Priorità I – Ricerca, competitività e sviluppo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Sostegno a processi di ricerca, innovazione, sviluppo e trasferimento tecnologico (realizzati anche in forma collaborativa tra imprese di diverse dimensioni, Università, OdR)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25.000.000 </a:t>
                      </a:r>
                      <a:r>
                        <a:rPr lang="it-IT" sz="140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Ottobre 2023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</a:rPr>
                        <a:t>Priorità I – Ricerca, competitività e sviluppo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Sostegno a progetti di ricerca delle imprese che prevedano l’impiego di ricercatori presso le imprese stesse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5.000.000 </a:t>
                      </a:r>
                      <a:r>
                        <a:rPr lang="it-IT" sz="140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Ottobre 2023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</a:rPr>
                        <a:t>Priorità V – Riequilibrare l’Abruzzo per un benessere diffuso</a:t>
                      </a:r>
                      <a:endParaRPr sz="1400" b="1" cap="small">
                        <a:solidFill>
                          <a:srgbClr val="00206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Rigenerazione dello spazio urbano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3.000.000 </a:t>
                      </a:r>
                      <a:r>
                        <a:rPr lang="it-IT" sz="140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Dicembre 2023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</a:rPr>
                        <a:t>Priorità V – Riequilibrare l’Abruzzo per un benessere diffuso</a:t>
                      </a:r>
                      <a:endParaRPr sz="1400" b="1" cap="small">
                        <a:solidFill>
                          <a:srgbClr val="00206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Attuazione delle Strategie Territoriali per le Aree Interne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    1.800.000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Ottobre 2023</a:t>
                      </a:r>
                      <a:endParaRPr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3"/>
          <p:cNvGraphicFramePr/>
          <p:nvPr/>
        </p:nvGraphicFramePr>
        <p:xfrm>
          <a:off x="656948" y="2027605"/>
          <a:ext cx="10559750" cy="33935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01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cap="small"/>
                        <a:t>Priorità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cap="small">
                          <a:solidFill>
                            <a:schemeClr val="lt1"/>
                          </a:solidFill>
                        </a:rPr>
                        <a:t>Azione</a:t>
                      </a:r>
                      <a:endParaRPr sz="1800" b="1" cap="small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cap="small">
                          <a:solidFill>
                            <a:schemeClr val="lt1"/>
                          </a:solidFill>
                        </a:rPr>
                        <a:t>Dotazione</a:t>
                      </a:r>
                      <a:endParaRPr sz="1800" b="1" cap="small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cap="small">
                          <a:solidFill>
                            <a:schemeClr val="lt1"/>
                          </a:solidFill>
                        </a:rPr>
                        <a:t>Pubblicazione</a:t>
                      </a:r>
                      <a:endParaRPr sz="1800" b="1" cap="small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- Occupazione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Incentivi all'assunzione disoccupati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4.000.000 €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/>
                        <a:t>Luglio 2023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 - Istruzione, formazione e competenze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Sistema integrato di educazione e di istruzione per i bambini fino a 6 anni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 2.535.000 €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/>
                        <a:t>Maggio 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 - Istruzione, formazione e competenze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Azioni per gli Istituti Tecnici Superiori e Industria 4.0 - ITS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3.960.000 </a:t>
                      </a:r>
                      <a:r>
                        <a:rPr lang="it-IT" sz="1600"/>
                        <a:t>€</a:t>
                      </a:r>
                      <a:endParaRPr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/>
                        <a:t>Giugno 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III - Inclusione e protezione sociale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Formazione centralinisti non vedenti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300.000 €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/>
                        <a:t>Giugno 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Calibri"/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III - Inclusione e protezione sociale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Abruzzo include 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  10.000.000 </a:t>
                      </a:r>
                      <a:r>
                        <a:rPr lang="it-IT" sz="1600"/>
                        <a:t>€</a:t>
                      </a:r>
                      <a:endParaRPr sz="16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/>
                        <a:t>Giugno 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1" cap="small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 – Occupazione giovanile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Incentivi all'occupazione giovani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12.000.000 €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/>
                        <a:t>Luglio 2023</a:t>
                      </a:r>
                      <a:endParaRPr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" name="Google Shape;103;p3"/>
          <p:cNvSpPr txBox="1"/>
          <p:nvPr/>
        </p:nvSpPr>
        <p:spPr>
          <a:xfrm>
            <a:off x="3594686" y="1107950"/>
            <a:ext cx="387143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cap="small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Primi Interventi FSE Plus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693</Words>
  <Application>Microsoft Office PowerPoint</Application>
  <PresentationFormat>Widescreen</PresentationFormat>
  <Paragraphs>138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Montserrat</vt:lpstr>
      <vt:lpstr>Montserrat SemiBold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Maria Rosaria Russo</cp:lastModifiedBy>
  <cp:revision>12</cp:revision>
  <dcterms:created xsi:type="dcterms:W3CDTF">2023-03-01T09:45:12Z</dcterms:created>
  <dcterms:modified xsi:type="dcterms:W3CDTF">2023-03-06T09:25:31Z</dcterms:modified>
</cp:coreProperties>
</file>